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1.xml" ContentType="application/vnd.openxmlformats-officedocument.drawingml.char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3" d="100"/>
          <a:sy n="113" d="100"/>
        </p:scale>
        <p:origin x="58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r-TR"/>
  <c:roundedCorners val="1"/>
  <c:style val="2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ETS Fiyatı (€/ton)</c:v>
                </c:pt>
              </c:strCache>
            </c:strRef>
          </c:tx>
          <c:spPr>
            <a:ln w="38100" cap="flat">
              <a:solidFill>
                <a:srgbClr val="0A7B6B"/>
              </a:solidFill>
              <a:prstDash val="solid"/>
              <a:round/>
            </a:ln>
            <a:effectLst/>
          </c:spPr>
          <c:marker>
            <c:symbol val="circle"/>
            <c:size val="6"/>
            <c:spPr>
              <a:solidFill>
                <a:srgbClr val="0A7B6B"/>
              </a:solidFill>
              <a:ln w="9525" cap="flat">
                <a:solidFill>
                  <a:srgbClr val="0A7B6B"/>
                </a:solidFill>
                <a:prstDash val="solid"/>
                <a:round/>
              </a:ln>
              <a:effectLst/>
            </c:spPr>
          </c:marker>
          <c:cat>
            <c:strRef>
              <c:f>Sheet1!$A$2:$A$8</c:f>
              <c:strCache>
                <c:ptCount val="7"/>
                <c:pt idx="0">
                  <c:v>2020</c:v>
                </c:pt>
                <c:pt idx="1">
                  <c:v>2021</c:v>
                </c:pt>
                <c:pt idx="2">
                  <c:v>2022</c:v>
                </c:pt>
                <c:pt idx="3">
                  <c:v>2023</c:v>
                </c:pt>
                <c:pt idx="4">
                  <c:v>2024</c:v>
                </c:pt>
                <c:pt idx="5">
                  <c:v>2025</c:v>
                </c:pt>
                <c:pt idx="6">
                  <c:v>2026T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25</c:v>
                </c:pt>
                <c:pt idx="1">
                  <c:v>45</c:v>
                </c:pt>
                <c:pt idx="2">
                  <c:v>82</c:v>
                </c:pt>
                <c:pt idx="3">
                  <c:v>88</c:v>
                </c:pt>
                <c:pt idx="4">
                  <c:v>65</c:v>
                </c:pt>
                <c:pt idx="5">
                  <c:v>70</c:v>
                </c:pt>
                <c:pt idx="6">
                  <c:v>80</c:v>
                </c:pt>
              </c:numCache>
            </c:numRef>
          </c:val>
          <c:smooth val="1"/>
          <c:extLst>
            <c:ext xmlns:c16="http://schemas.microsoft.com/office/drawing/2014/chart" uri="{C3380CC4-5D6E-409C-BE32-E72D297353CC}">
              <c16:uniqueId val="{00000000-B3A2-48F7-A909-C06363EFD10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094734554"/>
        <c:axId val="2094734552"/>
      </c:line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</c:scaling>
        <c:delete val="0"/>
        <c:axPos val="l"/>
        <c:majorGridlines>
          <c:spPr>
            <a:ln w="6350" cap="flat">
              <a:solidFill>
                <a:srgbClr val="E2E8F0"/>
              </a:solidFill>
              <a:prstDash val="solid"/>
              <a:round/>
            </a:ln>
          </c:spPr>
        </c:majorGridlines>
        <c:numFmt formatCode="General" sourceLinked="0"/>
        <c:majorTickMark val="out"/>
        <c:minorTickMark val="none"/>
        <c:tickLblPos val="nextTo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200" b="0" i="0" u="none" strike="noStrike">
                <a:solidFill>
                  <a:srgbClr val="64748B"/>
                </a:solidFill>
                <a:latin typeface="Arial"/>
              </a:defRPr>
            </a:pPr>
            <a:endParaRPr lang="tr-TR"/>
          </a:p>
        </c:txPr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solidFill>
      <a:srgbClr val="FFFFFF"/>
    </a:solidFill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95209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457200" cy="51435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7772400" y="0"/>
            <a:ext cx="1371600" cy="5143500"/>
          </a:xfrm>
          <a:prstGeom prst="rect">
            <a:avLst/>
          </a:prstGeom>
          <a:solidFill>
            <a:srgbClr val="0A7B6B">
              <a:alpha val="20000"/>
            </a:srgbClr>
          </a:solidFill>
          <a:ln w="12700">
            <a:solidFill>
              <a:srgbClr val="0A7B6B">
                <a:alpha val="20000"/>
              </a:srgbClr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8686800" y="0"/>
            <a:ext cx="457200" cy="5143500"/>
          </a:xfrm>
          <a:prstGeom prst="rect">
            <a:avLst/>
          </a:prstGeom>
          <a:solidFill>
            <a:srgbClr val="0A7B6B">
              <a:alpha val="50000"/>
            </a:srgbClr>
          </a:solidFill>
          <a:ln w="12700">
            <a:solidFill>
              <a:srgbClr val="0A7B6B">
                <a:alpha val="5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5486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SINIRDA KARBON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731520" y="1234440"/>
            <a:ext cx="7772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4000" b="1" kern="0" spc="30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DÜZENLEME MEKANİZMASI</a:t>
            </a:r>
            <a:endParaRPr lang="en-US" sz="4000" dirty="0"/>
          </a:p>
        </p:txBody>
      </p:sp>
      <p:sp>
        <p:nvSpPr>
          <p:cNvPr id="7" name="Text 5"/>
          <p:cNvSpPr/>
          <p:nvPr/>
        </p:nvSpPr>
        <p:spPr>
          <a:xfrm>
            <a:off x="731520" y="1920240"/>
            <a:ext cx="45720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(SKDM / CBAM)</a:t>
            </a:r>
            <a:endParaRPr lang="en-US" sz="2200" dirty="0"/>
          </a:p>
        </p:txBody>
      </p:sp>
      <p:sp>
        <p:nvSpPr>
          <p:cNvPr id="8" name="Shape 6"/>
          <p:cNvSpPr/>
          <p:nvPr/>
        </p:nvSpPr>
        <p:spPr>
          <a:xfrm>
            <a:off x="731520" y="2468880"/>
            <a:ext cx="5486400" cy="36576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731520" y="2606040"/>
            <a:ext cx="7315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600" i="1" dirty="0">
                <a:solidFill>
                  <a:srgbClr val="E8F0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Yöneticiler için Kapsamlı Uygulama Rehberi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731520" y="3108960"/>
            <a:ext cx="73152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AB'nin en büyük iklim politikası reformunu</a:t>
            </a:r>
            <a:endParaRPr lang="en-US" sz="1350" dirty="0"/>
          </a:p>
          <a:p>
            <a:pPr marL="0" indent="0">
              <a:buNone/>
            </a:pPr>
            <a:r>
              <a:rPr lang="en-US" sz="1350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anlamak, uyum sağlamak ve rekabet avantajına dönüştürmek.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731520" y="457200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 |  Stratejik Yönetici Rehberi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YEŞİL DÖNÜŞÜM STRATEJİSİ</a:t>
            </a:r>
            <a:endParaRPr lang="en-US" sz="2400" dirty="0"/>
          </a:p>
        </p:txBody>
      </p:sp>
      <p:sp>
        <p:nvSpPr>
          <p:cNvPr id="4" name="Text 2"/>
          <p:cNvSpPr/>
          <p:nvPr/>
        </p:nvSpPr>
        <p:spPr>
          <a:xfrm>
            <a:off x="457200" y="1051560"/>
            <a:ext cx="8229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i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SKDM'yi bir yük olarak değil, yeşil dönüşüm ivmesi olarak konumlandırın:</a:t>
            </a:r>
            <a:endParaRPr lang="en-US" sz="1250" dirty="0"/>
          </a:p>
        </p:txBody>
      </p:sp>
      <p:sp>
        <p:nvSpPr>
          <p:cNvPr id="5" name="Shape 3"/>
          <p:cNvSpPr/>
          <p:nvPr/>
        </p:nvSpPr>
        <p:spPr>
          <a:xfrm>
            <a:off x="365760" y="150876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6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920" y="2011680"/>
            <a:ext cx="457200" cy="457200"/>
          </a:xfrm>
          <a:prstGeom prst="rect">
            <a:avLst/>
          </a:prstGeom>
        </p:spPr>
      </p:pic>
      <p:sp>
        <p:nvSpPr>
          <p:cNvPr id="7" name="Shape 4"/>
          <p:cNvSpPr/>
          <p:nvPr/>
        </p:nvSpPr>
        <p:spPr>
          <a:xfrm>
            <a:off x="365760" y="1508760"/>
            <a:ext cx="91440" cy="15727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8" name="Text 5"/>
          <p:cNvSpPr/>
          <p:nvPr/>
        </p:nvSpPr>
        <p:spPr>
          <a:xfrm>
            <a:off x="1051560" y="160020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Yenilenebilir Enerji Geçişi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1051560" y="194767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 kaynaklı kapsam 2 emisyonlarını minimize ederek SKDM maliyetini doğrudan düşürün. PPA anlaşmaları ile uzun vadeli enerji maliyetini kilitleyin.</a:t>
            </a:r>
            <a:endParaRPr lang="en-US" sz="1000" dirty="0"/>
          </a:p>
        </p:txBody>
      </p:sp>
      <p:sp>
        <p:nvSpPr>
          <p:cNvPr id="10" name="Shape 7"/>
          <p:cNvSpPr/>
          <p:nvPr/>
        </p:nvSpPr>
        <p:spPr>
          <a:xfrm>
            <a:off x="4754880" y="150876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92040" y="2011680"/>
            <a:ext cx="457200" cy="457200"/>
          </a:xfrm>
          <a:prstGeom prst="rect">
            <a:avLst/>
          </a:prstGeom>
        </p:spPr>
      </p:pic>
      <p:sp>
        <p:nvSpPr>
          <p:cNvPr id="12" name="Shape 8"/>
          <p:cNvSpPr/>
          <p:nvPr/>
        </p:nvSpPr>
        <p:spPr>
          <a:xfrm>
            <a:off x="4754880" y="1508760"/>
            <a:ext cx="91440" cy="157276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3" name="Text 9"/>
          <p:cNvSpPr/>
          <p:nvPr/>
        </p:nvSpPr>
        <p:spPr>
          <a:xfrm>
            <a:off x="5440680" y="160020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Muhasebesi Sistemi</a:t>
            </a:r>
            <a:endParaRPr lang="en-US" sz="1200" dirty="0"/>
          </a:p>
        </p:txBody>
      </p:sp>
      <p:sp>
        <p:nvSpPr>
          <p:cNvPr id="14" name="Text 10"/>
          <p:cNvSpPr/>
          <p:nvPr/>
        </p:nvSpPr>
        <p:spPr>
          <a:xfrm>
            <a:off x="5440680" y="194767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ISO 14064 veya GHG Protokolü uyumlu emisyon takip altyapısı kurun. Gerçek zamanlı veriyle hem SKDM beyanını hem ESG raporlamasını otomatikleştirin.</a:t>
            </a:r>
            <a:endParaRPr lang="en-US" sz="1000" dirty="0"/>
          </a:p>
        </p:txBody>
      </p:sp>
      <p:sp>
        <p:nvSpPr>
          <p:cNvPr id="15" name="Shape 11"/>
          <p:cNvSpPr/>
          <p:nvPr/>
        </p:nvSpPr>
        <p:spPr>
          <a:xfrm>
            <a:off x="365760" y="324612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6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2920" y="3749040"/>
            <a:ext cx="457200" cy="457200"/>
          </a:xfrm>
          <a:prstGeom prst="rect">
            <a:avLst/>
          </a:prstGeom>
        </p:spPr>
      </p:pic>
      <p:sp>
        <p:nvSpPr>
          <p:cNvPr id="17" name="Shape 12"/>
          <p:cNvSpPr/>
          <p:nvPr/>
        </p:nvSpPr>
        <p:spPr>
          <a:xfrm>
            <a:off x="365760" y="3246120"/>
            <a:ext cx="91440" cy="15727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8" name="Text 13"/>
          <p:cNvSpPr/>
          <p:nvPr/>
        </p:nvSpPr>
        <p:spPr>
          <a:xfrm>
            <a:off x="1051560" y="33375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 Zinciri Entegrasyonu</a:t>
            </a:r>
            <a:endParaRPr lang="en-US" sz="1200" dirty="0"/>
          </a:p>
        </p:txBody>
      </p:sp>
      <p:sp>
        <p:nvSpPr>
          <p:cNvPr id="19" name="Text 14"/>
          <p:cNvSpPr/>
          <p:nvPr/>
        </p:nvSpPr>
        <p:spPr>
          <a:xfrm>
            <a:off x="1051560" y="368503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Hammadde tedarikçilerinizden de emisyon verisi talep edin. Düşük karbonlu tedarikçilerle uzun vadeli stratejik ortaklıklar kurun.</a:t>
            </a:r>
            <a:endParaRPr lang="en-US" sz="1000" dirty="0"/>
          </a:p>
        </p:txBody>
      </p:sp>
      <p:sp>
        <p:nvSpPr>
          <p:cNvPr id="20" name="Shape 15"/>
          <p:cNvSpPr/>
          <p:nvPr/>
        </p:nvSpPr>
        <p:spPr>
          <a:xfrm>
            <a:off x="4754880" y="3246120"/>
            <a:ext cx="4114800" cy="15727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21" name="Image 3" descr="preencoded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92040" y="3749040"/>
            <a:ext cx="457200" cy="457200"/>
          </a:xfrm>
          <a:prstGeom prst="rect">
            <a:avLst/>
          </a:prstGeom>
        </p:spPr>
      </p:pic>
      <p:sp>
        <p:nvSpPr>
          <p:cNvPr id="22" name="Shape 16"/>
          <p:cNvSpPr/>
          <p:nvPr/>
        </p:nvSpPr>
        <p:spPr>
          <a:xfrm>
            <a:off x="4754880" y="3246120"/>
            <a:ext cx="91440" cy="1572768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23" name="Text 17"/>
          <p:cNvSpPr/>
          <p:nvPr/>
        </p:nvSpPr>
        <p:spPr>
          <a:xfrm>
            <a:off x="5440680" y="3337560"/>
            <a:ext cx="33375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Kapasite Geliştirme</a:t>
            </a:r>
            <a:endParaRPr lang="en-US" sz="1200" dirty="0"/>
          </a:p>
        </p:txBody>
      </p:sp>
      <p:sp>
        <p:nvSpPr>
          <p:cNvPr id="24" name="Text 18"/>
          <p:cNvSpPr/>
          <p:nvPr/>
        </p:nvSpPr>
        <p:spPr>
          <a:xfrm>
            <a:off x="5440680" y="3685032"/>
            <a:ext cx="3337560" cy="10241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uzmanı yetiştirin, çalışanları karbon okur-yazarlığı konusunda eğitin. Sürdürülebilirlik ekibini stratejik karar mekanizmalarına dahil edin.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TÜRKİYE'DE SKDM: MEVCUT DURUM VE FIRSAT</a:t>
            </a:r>
            <a:endParaRPr lang="en-US" sz="2200" dirty="0"/>
          </a:p>
        </p:txBody>
      </p:sp>
      <p:sp>
        <p:nvSpPr>
          <p:cNvPr id="4" name="Shape 2"/>
          <p:cNvSpPr/>
          <p:nvPr/>
        </p:nvSpPr>
        <p:spPr>
          <a:xfrm>
            <a:off x="41148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41148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1148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Çelik ihracatı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148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AB'ye en fazla çelik ihraç eden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ülkeler arasında</a:t>
            </a:r>
            <a:endParaRPr lang="en-US" sz="900" dirty="0"/>
          </a:p>
        </p:txBody>
      </p:sp>
      <p:sp>
        <p:nvSpPr>
          <p:cNvPr id="8" name="Shape 6"/>
          <p:cNvSpPr/>
          <p:nvPr/>
        </p:nvSpPr>
        <p:spPr>
          <a:xfrm>
            <a:off x="324612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324612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$25Mn+</a:t>
            </a:r>
            <a:endParaRPr lang="en-US" sz="3200" dirty="0"/>
          </a:p>
        </p:txBody>
      </p:sp>
      <p:sp>
        <p:nvSpPr>
          <p:cNvPr id="10" name="Text 8"/>
          <p:cNvSpPr/>
          <p:nvPr/>
        </p:nvSpPr>
        <p:spPr>
          <a:xfrm>
            <a:off x="324612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büyüklüğü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324612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 itibarıyla yıllık tahmini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yükümlülüğü</a:t>
            </a:r>
            <a:endParaRPr lang="en-US" sz="900" dirty="0"/>
          </a:p>
        </p:txBody>
      </p:sp>
      <p:sp>
        <p:nvSpPr>
          <p:cNvPr id="12" name="Shape 10"/>
          <p:cNvSpPr/>
          <p:nvPr/>
        </p:nvSpPr>
        <p:spPr>
          <a:xfrm>
            <a:off x="6080760" y="1051560"/>
            <a:ext cx="2651760" cy="14173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Text 11"/>
          <p:cNvSpPr/>
          <p:nvPr/>
        </p:nvSpPr>
        <p:spPr>
          <a:xfrm>
            <a:off x="6080760" y="1143000"/>
            <a:ext cx="26517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3200" dirty="0"/>
          </a:p>
        </p:txBody>
      </p:sp>
      <p:sp>
        <p:nvSpPr>
          <p:cNvPr id="14" name="Text 12"/>
          <p:cNvSpPr/>
          <p:nvPr/>
        </p:nvSpPr>
        <p:spPr>
          <a:xfrm>
            <a:off x="6080760" y="1719072"/>
            <a:ext cx="26517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Kritik yıl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6080760" y="1993392"/>
            <a:ext cx="2651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ETS'si henüz kurulmadı;</a:t>
            </a:r>
            <a:endParaRPr lang="en-US" sz="900" dirty="0"/>
          </a:p>
          <a:p>
            <a:pPr marL="0" indent="0" algn="ctr">
              <a:buNone/>
            </a:pPr>
            <a:r>
              <a:rPr lang="en-US" sz="9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 hakkı yok</a:t>
            </a:r>
            <a:endParaRPr lang="en-US" sz="900" dirty="0"/>
          </a:p>
        </p:txBody>
      </p:sp>
      <p:sp>
        <p:nvSpPr>
          <p:cNvPr id="16" name="Shape 14"/>
          <p:cNvSpPr/>
          <p:nvPr/>
        </p:nvSpPr>
        <p:spPr>
          <a:xfrm>
            <a:off x="411480" y="2697480"/>
            <a:ext cx="8321040" cy="3840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548640" y="2752344"/>
            <a:ext cx="8229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STRATEJİK ÖNERİLER</a:t>
            </a:r>
            <a:endParaRPr lang="en-US" sz="1300" dirty="0"/>
          </a:p>
        </p:txBody>
      </p:sp>
      <p:sp>
        <p:nvSpPr>
          <p:cNvPr id="18" name="Shape 16"/>
          <p:cNvSpPr/>
          <p:nvPr/>
        </p:nvSpPr>
        <p:spPr>
          <a:xfrm>
            <a:off x="411480" y="315468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502920" y="320040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🏭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1005840" y="320040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Ulusal ETS kurulumunu takip edin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1005840" y="343814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Türkiye'nin kendi karbon fiyatlandırma mekanizması kurması SKDM mahsup hakkı sağlayacak ve rekabeti artıracaktır.</a:t>
            </a:r>
            <a:endParaRPr lang="en-US" sz="1000" dirty="0"/>
          </a:p>
        </p:txBody>
      </p:sp>
      <p:sp>
        <p:nvSpPr>
          <p:cNvPr id="22" name="Shape 20"/>
          <p:cNvSpPr/>
          <p:nvPr/>
        </p:nvSpPr>
        <p:spPr>
          <a:xfrm>
            <a:off x="411480" y="374904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Text 21"/>
          <p:cNvSpPr/>
          <p:nvPr/>
        </p:nvSpPr>
        <p:spPr>
          <a:xfrm>
            <a:off x="502920" y="379476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📊</a:t>
            </a:r>
            <a:endParaRPr lang="en-US" sz="1800" dirty="0"/>
          </a:p>
        </p:txBody>
      </p:sp>
      <p:sp>
        <p:nvSpPr>
          <p:cNvPr id="24" name="Text 22"/>
          <p:cNvSpPr/>
          <p:nvPr/>
        </p:nvSpPr>
        <p:spPr>
          <a:xfrm>
            <a:off x="1005840" y="379476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bazlı üretim optimizasyonu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1005840" y="403250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verimliliği yatırımları hem operasyonel maliyeti düşürür hem de SKDM yükünü azaltır; çift kazanım.</a:t>
            </a:r>
            <a:endParaRPr lang="en-US" sz="1000" dirty="0"/>
          </a:p>
        </p:txBody>
      </p:sp>
      <p:sp>
        <p:nvSpPr>
          <p:cNvPr id="26" name="Shape 24"/>
          <p:cNvSpPr/>
          <p:nvPr/>
        </p:nvSpPr>
        <p:spPr>
          <a:xfrm>
            <a:off x="411480" y="4343400"/>
            <a:ext cx="8321040" cy="530352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7" name="Text 25"/>
          <p:cNvSpPr/>
          <p:nvPr/>
        </p:nvSpPr>
        <p:spPr>
          <a:xfrm>
            <a:off x="502920" y="4389120"/>
            <a:ext cx="41148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🤝</a:t>
            </a:r>
            <a:endParaRPr lang="en-US" sz="1800" dirty="0"/>
          </a:p>
        </p:txBody>
      </p:sp>
      <p:sp>
        <p:nvSpPr>
          <p:cNvPr id="28" name="Text 26"/>
          <p:cNvSpPr/>
          <p:nvPr/>
        </p:nvSpPr>
        <p:spPr>
          <a:xfrm>
            <a:off x="1005840" y="4389120"/>
            <a:ext cx="20116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ortaklık mekanizmalarını kullanın</a:t>
            </a:r>
            <a:endParaRPr lang="en-US" sz="1100" dirty="0"/>
          </a:p>
        </p:txBody>
      </p:sp>
      <p:sp>
        <p:nvSpPr>
          <p:cNvPr id="29" name="Text 27"/>
          <p:cNvSpPr/>
          <p:nvPr/>
        </p:nvSpPr>
        <p:spPr>
          <a:xfrm>
            <a:off x="1005840" y="4626864"/>
            <a:ext cx="73152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AB'nin Türkiye ile sürdürülebilirlik alanındaki teknik iş birliği programlarından faydalanın.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D22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228600"/>
            <a:ext cx="80467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b="1" kern="0" spc="100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LİDER OLARAK KENDİNİZE SORMALISINIZ:</a:t>
            </a:r>
            <a:endParaRPr lang="en-US" sz="1800" dirty="0"/>
          </a:p>
        </p:txBody>
      </p:sp>
      <p:sp>
        <p:nvSpPr>
          <p:cNvPr id="3" name="Shape 1"/>
          <p:cNvSpPr/>
          <p:nvPr/>
        </p:nvSpPr>
        <p:spPr>
          <a:xfrm>
            <a:off x="457200" y="749808"/>
            <a:ext cx="7315200" cy="36576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457200" y="960120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594360" y="1097280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94360" y="1115568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1170432" y="1051560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ürünlerimiz SKDM kapsamında ve gömülü emisyon değerlerimiz neler?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57200" y="1764792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594360" y="1901952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94360" y="1920240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1170432" y="1856232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 maliyetleri fiyatlandırma ve ihracat stratejimizi nasıl etkiler?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569464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594360" y="2706624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594360" y="2724912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1170432" y="2660904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 ve raporlama altyapımız AB standartlarını karşılıyor mu?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57200" y="3374136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94360" y="3511296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94360" y="3529584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1170432" y="3465576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Rakiplerimiz karbon yoğunluğunu düşürerek rekabet üstünlüğü elde ediyor mu?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4178808"/>
            <a:ext cx="8229600" cy="713232"/>
          </a:xfrm>
          <a:prstGeom prst="rect">
            <a:avLst/>
          </a:prstGeom>
          <a:solidFill>
            <a:srgbClr val="112C42"/>
          </a:solidFill>
          <a:ln w="1016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594360" y="4315968"/>
            <a:ext cx="438912" cy="438912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594360" y="4334256"/>
            <a:ext cx="438912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1170432" y="4270248"/>
            <a:ext cx="73152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yatırım planımız SKDM maliyetlerini optimize ediyor mu?</a:t>
            </a:r>
            <a:endParaRPr lang="en-US" sz="1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ÇIKARIMLAR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51560"/>
            <a:ext cx="457200" cy="694944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17043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600" dirty="0"/>
          </a:p>
        </p:txBody>
      </p:sp>
      <p:sp>
        <p:nvSpPr>
          <p:cNvPr id="7" name="Text 5"/>
          <p:cNvSpPr/>
          <p:nvPr/>
        </p:nvSpPr>
        <p:spPr>
          <a:xfrm>
            <a:off x="960120" y="109728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bir maliyet kalemi değil, yeşil dönüşüm ivmesidir. Erken hareket edenler rekabet üstünlüğü elde eder.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65760" y="182880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9" name="Shape 7"/>
          <p:cNvSpPr/>
          <p:nvPr/>
        </p:nvSpPr>
        <p:spPr>
          <a:xfrm>
            <a:off x="365760" y="1828800"/>
            <a:ext cx="457200" cy="694944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365760" y="194767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960120" y="187452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 itibarıyla ödeme yükümlülüğü başladı. Hazırlıksız yakalanan şirketler hem maliyetle hem bürokratik yükle karşılaşacak.</a:t>
            </a:r>
            <a:endParaRPr lang="en-US" sz="1150" dirty="0"/>
          </a:p>
        </p:txBody>
      </p:sp>
      <p:sp>
        <p:nvSpPr>
          <p:cNvPr id="12" name="Shape 10"/>
          <p:cNvSpPr/>
          <p:nvPr/>
        </p:nvSpPr>
        <p:spPr>
          <a:xfrm>
            <a:off x="365760" y="260604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1"/>
          <p:cNvSpPr/>
          <p:nvPr/>
        </p:nvSpPr>
        <p:spPr>
          <a:xfrm>
            <a:off x="365760" y="2606040"/>
            <a:ext cx="457200" cy="694944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365760" y="272491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600" dirty="0"/>
          </a:p>
        </p:txBody>
      </p:sp>
      <p:sp>
        <p:nvSpPr>
          <p:cNvPr id="15" name="Text 13"/>
          <p:cNvSpPr/>
          <p:nvPr/>
        </p:nvSpPr>
        <p:spPr>
          <a:xfrm>
            <a:off x="960120" y="265176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verisi artık stratejik veridir. Güvenilir karbon muhasebesi sistemi kurmak kritik bir yönetim önceliğidir.</a:t>
            </a:r>
            <a:endParaRPr lang="en-US" sz="1150" dirty="0"/>
          </a:p>
        </p:txBody>
      </p:sp>
      <p:sp>
        <p:nvSpPr>
          <p:cNvPr id="16" name="Shape 14"/>
          <p:cNvSpPr/>
          <p:nvPr/>
        </p:nvSpPr>
        <p:spPr>
          <a:xfrm>
            <a:off x="365760" y="338328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365760" y="3383280"/>
            <a:ext cx="457200" cy="694944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365760" y="350215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600" dirty="0"/>
          </a:p>
        </p:txBody>
      </p:sp>
      <p:sp>
        <p:nvSpPr>
          <p:cNvPr id="19" name="Text 17"/>
          <p:cNvSpPr/>
          <p:nvPr/>
        </p:nvSpPr>
        <p:spPr>
          <a:xfrm>
            <a:off x="960120" y="342900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fiyatları yükseliyor. 2030'da beklenen €150+/ton seviyesinde SKDM maliyeti bugünkünün iki katına çıkabilir.</a:t>
            </a:r>
            <a:endParaRPr lang="en-US" sz="1150" dirty="0"/>
          </a:p>
        </p:txBody>
      </p:sp>
      <p:sp>
        <p:nvSpPr>
          <p:cNvPr id="20" name="Shape 18"/>
          <p:cNvSpPr/>
          <p:nvPr/>
        </p:nvSpPr>
        <p:spPr>
          <a:xfrm>
            <a:off x="365760" y="4160520"/>
            <a:ext cx="8412480" cy="694944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1" name="Shape 19"/>
          <p:cNvSpPr/>
          <p:nvPr/>
        </p:nvSpPr>
        <p:spPr>
          <a:xfrm>
            <a:off x="365760" y="4160520"/>
            <a:ext cx="457200" cy="694944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365760" y="4279392"/>
            <a:ext cx="4572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600" dirty="0"/>
          </a:p>
        </p:txBody>
      </p:sp>
      <p:sp>
        <p:nvSpPr>
          <p:cNvPr id="23" name="Text 21"/>
          <p:cNvSpPr/>
          <p:nvPr/>
        </p:nvSpPr>
        <p:spPr>
          <a:xfrm>
            <a:off x="960120" y="4206240"/>
            <a:ext cx="76809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yatırımı, SKDM maliyetini hem düşürür hem de kurumsal değeri artırır — iki kez kazanın.</a:t>
            </a:r>
            <a:endParaRPr lang="en-US" sz="115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A7B6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8595360" y="0"/>
            <a:ext cx="548640" cy="51435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14400" y="64008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"Karbon fiyatlandırması</a:t>
            </a:r>
            <a:endParaRPr lang="en-US" sz="2800" dirty="0"/>
          </a:p>
        </p:txBody>
      </p:sp>
      <p:sp>
        <p:nvSpPr>
          <p:cNvPr id="5" name="Text 3"/>
          <p:cNvSpPr/>
          <p:nvPr/>
        </p:nvSpPr>
        <p:spPr>
          <a:xfrm>
            <a:off x="914400" y="123444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geleceğin dili.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914400" y="18288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dili konuşmayı</a:t>
            </a:r>
            <a:endParaRPr lang="en-US" sz="2800" dirty="0"/>
          </a:p>
        </p:txBody>
      </p:sp>
      <p:sp>
        <p:nvSpPr>
          <p:cNvPr id="7" name="Text 5"/>
          <p:cNvSpPr/>
          <p:nvPr/>
        </p:nvSpPr>
        <p:spPr>
          <a:xfrm>
            <a:off x="914400" y="242316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800" b="1" i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öğrenenler kazanacak."</a:t>
            </a:r>
            <a:endParaRPr lang="en-US" sz="2800" dirty="0"/>
          </a:p>
        </p:txBody>
      </p:sp>
      <p:sp>
        <p:nvSpPr>
          <p:cNvPr id="8" name="Shape 6"/>
          <p:cNvSpPr/>
          <p:nvPr/>
        </p:nvSpPr>
        <p:spPr>
          <a:xfrm>
            <a:off x="3200400" y="3200400"/>
            <a:ext cx="2743200" cy="45720"/>
          </a:xfrm>
          <a:prstGeom prst="rect">
            <a:avLst/>
          </a:prstGeom>
          <a:solidFill>
            <a:srgbClr val="FFFFFF"/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914400" y="3401568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 rehber faydalı olduysa paylaşmaktan çekinmeyin.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914400" y="3794760"/>
            <a:ext cx="73152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ve sürdürülebilirlik dönüşümü konularında görüş ve sorularınızı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i="1" dirty="0">
                <a:solidFill>
                  <a:srgbClr val="7ECFC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yorumlarla paylaşabilirsiniz.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4434840"/>
            <a:ext cx="73152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#SKDM  #CBAM  #YeşilDönüşüm  #Sürdürülebilirlik  #KarbonVergisi</a:t>
            </a:r>
            <a:endParaRPr lang="en-US" sz="10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37160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6576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1300" dirty="0"/>
          </a:p>
        </p:txBody>
      </p:sp>
      <p:sp>
        <p:nvSpPr>
          <p:cNvPr id="7" name="Text 5"/>
          <p:cNvSpPr/>
          <p:nvPr/>
        </p:nvSpPr>
        <p:spPr>
          <a:xfrm>
            <a:off x="86868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Nedir?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86868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 ve AB hedefleri</a:t>
            </a:r>
            <a:endParaRPr lang="en-US" sz="1000" dirty="0"/>
          </a:p>
        </p:txBody>
      </p:sp>
      <p:sp>
        <p:nvSpPr>
          <p:cNvPr id="9" name="Shape 7"/>
          <p:cNvSpPr/>
          <p:nvPr/>
        </p:nvSpPr>
        <p:spPr>
          <a:xfrm>
            <a:off x="4846320" y="10972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846320" y="10972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4846320" y="12801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5349240" y="11521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ve Hedef Sektörler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5349240" y="14996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Hangi ürünler, hangi emisyonlar?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36576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365760" y="20116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36576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86868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Takvimi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86868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ve tam uygulama</a:t>
            </a:r>
            <a:endParaRPr lang="en-US" sz="1000" dirty="0"/>
          </a:p>
        </p:txBody>
      </p:sp>
      <p:sp>
        <p:nvSpPr>
          <p:cNvPr id="19" name="Shape 17"/>
          <p:cNvSpPr/>
          <p:nvPr/>
        </p:nvSpPr>
        <p:spPr>
          <a:xfrm>
            <a:off x="4846320" y="20116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0" name="Shape 18"/>
          <p:cNvSpPr/>
          <p:nvPr/>
        </p:nvSpPr>
        <p:spPr>
          <a:xfrm>
            <a:off x="4846320" y="20116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4846320" y="21945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5349240" y="20665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Nasıl İşliyor?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5349240" y="24140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Beyan, sertifika ve ödeme</a:t>
            </a:r>
            <a:endParaRPr lang="en-US" sz="1000" dirty="0"/>
          </a:p>
        </p:txBody>
      </p:sp>
      <p:sp>
        <p:nvSpPr>
          <p:cNvPr id="24" name="Shape 22"/>
          <p:cNvSpPr/>
          <p:nvPr/>
        </p:nvSpPr>
        <p:spPr>
          <a:xfrm>
            <a:off x="36576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5" name="Shape 23"/>
          <p:cNvSpPr/>
          <p:nvPr/>
        </p:nvSpPr>
        <p:spPr>
          <a:xfrm>
            <a:off x="365760" y="29260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36576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1300" dirty="0"/>
          </a:p>
        </p:txBody>
      </p:sp>
      <p:sp>
        <p:nvSpPr>
          <p:cNvPr id="27" name="Text 25"/>
          <p:cNvSpPr/>
          <p:nvPr/>
        </p:nvSpPr>
        <p:spPr>
          <a:xfrm>
            <a:off x="86868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Fiyatlandırması</a:t>
            </a:r>
            <a:endParaRPr lang="en-US" sz="1300" dirty="0"/>
          </a:p>
        </p:txBody>
      </p:sp>
      <p:sp>
        <p:nvSpPr>
          <p:cNvPr id="28" name="Text 26"/>
          <p:cNvSpPr/>
          <p:nvPr/>
        </p:nvSpPr>
        <p:spPr>
          <a:xfrm>
            <a:off x="86868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ETS ve SKDM sertifika maliyeti</a:t>
            </a:r>
            <a:endParaRPr lang="en-US" sz="1000" dirty="0"/>
          </a:p>
        </p:txBody>
      </p:sp>
      <p:sp>
        <p:nvSpPr>
          <p:cNvPr id="29" name="Shape 27"/>
          <p:cNvSpPr/>
          <p:nvPr/>
        </p:nvSpPr>
        <p:spPr>
          <a:xfrm>
            <a:off x="4846320" y="29260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0" name="Shape 28"/>
          <p:cNvSpPr/>
          <p:nvPr/>
        </p:nvSpPr>
        <p:spPr>
          <a:xfrm>
            <a:off x="4846320" y="29260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4846320" y="31089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1300" dirty="0"/>
          </a:p>
        </p:txBody>
      </p:sp>
      <p:sp>
        <p:nvSpPr>
          <p:cNvPr id="32" name="Text 30"/>
          <p:cNvSpPr/>
          <p:nvPr/>
        </p:nvSpPr>
        <p:spPr>
          <a:xfrm>
            <a:off x="5349240" y="29809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İhracatçılar İçin Etki Analizi</a:t>
            </a:r>
            <a:endParaRPr lang="en-US" sz="1300" dirty="0"/>
          </a:p>
        </p:txBody>
      </p:sp>
      <p:sp>
        <p:nvSpPr>
          <p:cNvPr id="33" name="Text 31"/>
          <p:cNvSpPr/>
          <p:nvPr/>
        </p:nvSpPr>
        <p:spPr>
          <a:xfrm>
            <a:off x="5349240" y="33284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 haritası</a:t>
            </a:r>
            <a:endParaRPr lang="en-US" sz="1000" dirty="0"/>
          </a:p>
        </p:txBody>
      </p:sp>
      <p:sp>
        <p:nvSpPr>
          <p:cNvPr id="34" name="Shape 32"/>
          <p:cNvSpPr/>
          <p:nvPr/>
        </p:nvSpPr>
        <p:spPr>
          <a:xfrm>
            <a:off x="36576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365760" y="38404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36576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07</a:t>
            </a:r>
            <a:endParaRPr lang="en-US" sz="1300" dirty="0"/>
          </a:p>
        </p:txBody>
      </p:sp>
      <p:sp>
        <p:nvSpPr>
          <p:cNvPr id="37" name="Text 35"/>
          <p:cNvSpPr/>
          <p:nvPr/>
        </p:nvSpPr>
        <p:spPr>
          <a:xfrm>
            <a:off x="86868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Yol Haritası</a:t>
            </a:r>
            <a:endParaRPr lang="en-US" sz="1300" dirty="0"/>
          </a:p>
        </p:txBody>
      </p:sp>
      <p:sp>
        <p:nvSpPr>
          <p:cNvPr id="38" name="Text 36"/>
          <p:cNvSpPr/>
          <p:nvPr/>
        </p:nvSpPr>
        <p:spPr>
          <a:xfrm>
            <a:off x="86868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Adım adım hazırlık planı</a:t>
            </a:r>
            <a:endParaRPr lang="en-US" sz="1000" dirty="0"/>
          </a:p>
        </p:txBody>
      </p:sp>
      <p:sp>
        <p:nvSpPr>
          <p:cNvPr id="39" name="Shape 37"/>
          <p:cNvSpPr/>
          <p:nvPr/>
        </p:nvSpPr>
        <p:spPr>
          <a:xfrm>
            <a:off x="4846320" y="3840480"/>
            <a:ext cx="4206240" cy="74980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846320" y="3840480"/>
            <a:ext cx="411480" cy="7498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46320" y="4023360"/>
            <a:ext cx="4114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08</a:t>
            </a:r>
            <a:endParaRPr lang="en-US" sz="1300" dirty="0"/>
          </a:p>
        </p:txBody>
      </p:sp>
      <p:sp>
        <p:nvSpPr>
          <p:cNvPr id="42" name="Text 40"/>
          <p:cNvSpPr/>
          <p:nvPr/>
        </p:nvSpPr>
        <p:spPr>
          <a:xfrm>
            <a:off x="5349240" y="3895344"/>
            <a:ext cx="3657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Stratejisi</a:t>
            </a:r>
            <a:endParaRPr lang="en-US" sz="1300" dirty="0"/>
          </a:p>
        </p:txBody>
      </p:sp>
      <p:sp>
        <p:nvSpPr>
          <p:cNvPr id="43" name="Text 41"/>
          <p:cNvSpPr/>
          <p:nvPr/>
        </p:nvSpPr>
        <p:spPr>
          <a:xfrm>
            <a:off x="5349240" y="4242816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Rekabet avantajına dönüştürün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NEDİR?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8412480" cy="109728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640080" y="1143000"/>
            <a:ext cx="7863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Sınırda Karbon Düzenleme Mekanizması (SKDM / CBAM), Avrupa Birliği'nin ithal ettiği belirli ürünlerin üretim süreçlerindeki karbon emisyonlarına fiyat biçen; karbon kaçağını önlemeye yönelik devrim niteliğinde bir iklim ve ticaret politikasıdır.</a:t>
            </a:r>
            <a:endParaRPr lang="en-US" sz="1250" dirty="0"/>
          </a:p>
        </p:txBody>
      </p:sp>
      <p:sp>
        <p:nvSpPr>
          <p:cNvPr id="6" name="Shape 4"/>
          <p:cNvSpPr/>
          <p:nvPr/>
        </p:nvSpPr>
        <p:spPr>
          <a:xfrm>
            <a:off x="36576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17320" y="2468880"/>
            <a:ext cx="548640" cy="548640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47548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Küresel İklim Adaleti</a:t>
            </a:r>
            <a:endParaRPr lang="en-US" sz="1200" dirty="0"/>
          </a:p>
        </p:txBody>
      </p:sp>
      <p:sp>
        <p:nvSpPr>
          <p:cNvPr id="9" name="Text 6"/>
          <p:cNvSpPr/>
          <p:nvPr/>
        </p:nvSpPr>
        <p:spPr>
          <a:xfrm>
            <a:off x="47548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Üretimi düşük karbonlu standartlara çeken küresel ölçekte bir denge mekanizması</a:t>
            </a:r>
            <a:endParaRPr lang="en-US" sz="1050" dirty="0"/>
          </a:p>
        </p:txBody>
      </p:sp>
      <p:sp>
        <p:nvSpPr>
          <p:cNvPr id="10" name="Shape 7"/>
          <p:cNvSpPr/>
          <p:nvPr/>
        </p:nvSpPr>
        <p:spPr>
          <a:xfrm>
            <a:off x="320040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1" name="Image 1" descr="preencoded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51960" y="2468880"/>
            <a:ext cx="548640" cy="548640"/>
          </a:xfrm>
          <a:prstGeom prst="rect">
            <a:avLst/>
          </a:prstGeom>
        </p:spPr>
      </p:pic>
      <p:sp>
        <p:nvSpPr>
          <p:cNvPr id="12" name="Text 8"/>
          <p:cNvSpPr/>
          <p:nvPr/>
        </p:nvSpPr>
        <p:spPr>
          <a:xfrm>
            <a:off x="331012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Kaçağı Önlemi</a:t>
            </a:r>
            <a:endParaRPr lang="en-US" sz="1200" dirty="0"/>
          </a:p>
        </p:txBody>
      </p:sp>
      <p:sp>
        <p:nvSpPr>
          <p:cNvPr id="13" name="Text 9"/>
          <p:cNvSpPr/>
          <p:nvPr/>
        </p:nvSpPr>
        <p:spPr>
          <a:xfrm>
            <a:off x="331012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üreticilerinin rekabetçi dezavantajdan korunması ve piyasa bütünlüğünün sağlanması</a:t>
            </a:r>
            <a:endParaRPr lang="en-US" sz="1050" dirty="0"/>
          </a:p>
        </p:txBody>
      </p:sp>
      <p:sp>
        <p:nvSpPr>
          <p:cNvPr id="14" name="Shape 10"/>
          <p:cNvSpPr/>
          <p:nvPr/>
        </p:nvSpPr>
        <p:spPr>
          <a:xfrm>
            <a:off x="6035040" y="2331720"/>
            <a:ext cx="2651760" cy="2514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pic>
        <p:nvPicPr>
          <p:cNvPr id="15" name="Image 2" descr="preencoded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86600" y="2468880"/>
            <a:ext cx="548640" cy="548640"/>
          </a:xfrm>
          <a:prstGeom prst="rect">
            <a:avLst/>
          </a:prstGeom>
        </p:spPr>
      </p:pic>
      <p:sp>
        <p:nvSpPr>
          <p:cNvPr id="16" name="Text 11"/>
          <p:cNvSpPr/>
          <p:nvPr/>
        </p:nvSpPr>
        <p:spPr>
          <a:xfrm>
            <a:off x="6144768" y="3127248"/>
            <a:ext cx="2432304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Mutabakat Aracı</a:t>
            </a:r>
            <a:endParaRPr lang="en-US" sz="1200" dirty="0"/>
          </a:p>
        </p:txBody>
      </p:sp>
      <p:sp>
        <p:nvSpPr>
          <p:cNvPr id="17" name="Text 12"/>
          <p:cNvSpPr/>
          <p:nvPr/>
        </p:nvSpPr>
        <p:spPr>
          <a:xfrm>
            <a:off x="6144768" y="3566160"/>
            <a:ext cx="2432304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2050 iklim tarafsızlığı hedefinin endüstriyel dönüşüm ayağı</a:t>
            </a:r>
            <a:endParaRPr lang="en-US" sz="10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VE HEDEF SEKTÖRLER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97280"/>
            <a:ext cx="393192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365760" y="1097280"/>
            <a:ext cx="3931920" cy="438912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457200" y="1161288"/>
            <a:ext cx="374904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KAPSAMINDAKI SEKTÖRLER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502920" y="16916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960120" y="170992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Elektrik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960120" y="19293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Doğrudan üretim emisyonları</a:t>
            </a:r>
            <a:endParaRPr lang="en-US" sz="950" dirty="0"/>
          </a:p>
        </p:txBody>
      </p:sp>
      <p:sp>
        <p:nvSpPr>
          <p:cNvPr id="10" name="Text 8"/>
          <p:cNvSpPr/>
          <p:nvPr/>
        </p:nvSpPr>
        <p:spPr>
          <a:xfrm>
            <a:off x="502920" y="219456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🏗️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960120" y="221284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Çelik &amp; Demir</a:t>
            </a:r>
            <a:endParaRPr lang="en-US" sz="1200" dirty="0"/>
          </a:p>
        </p:txBody>
      </p:sp>
      <p:sp>
        <p:nvSpPr>
          <p:cNvPr id="12" name="Text 10"/>
          <p:cNvSpPr/>
          <p:nvPr/>
        </p:nvSpPr>
        <p:spPr>
          <a:xfrm>
            <a:off x="960120" y="243230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 yüksek karbon yoğunluklu sektör</a:t>
            </a:r>
            <a:endParaRPr lang="en-US" sz="950" dirty="0"/>
          </a:p>
        </p:txBody>
      </p:sp>
      <p:sp>
        <p:nvSpPr>
          <p:cNvPr id="13" name="Text 11"/>
          <p:cNvSpPr/>
          <p:nvPr/>
        </p:nvSpPr>
        <p:spPr>
          <a:xfrm>
            <a:off x="502920" y="269748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🏭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960120" y="271576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Çimento</a:t>
            </a:r>
            <a:endParaRPr lang="en-US" sz="1200" dirty="0"/>
          </a:p>
        </p:txBody>
      </p:sp>
      <p:sp>
        <p:nvSpPr>
          <p:cNvPr id="15" name="Text 13"/>
          <p:cNvSpPr/>
          <p:nvPr/>
        </p:nvSpPr>
        <p:spPr>
          <a:xfrm>
            <a:off x="960120" y="293522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İkinci büyük emisyon kaynağı</a:t>
            </a:r>
            <a:endParaRPr lang="en-US" sz="950" dirty="0"/>
          </a:p>
        </p:txBody>
      </p:sp>
      <p:sp>
        <p:nvSpPr>
          <p:cNvPr id="16" name="Text 14"/>
          <p:cNvSpPr/>
          <p:nvPr/>
        </p:nvSpPr>
        <p:spPr>
          <a:xfrm>
            <a:off x="502920" y="32004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⚗️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960120" y="321868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Alüminyum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960120" y="343814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Enerji yoğun üretim</a:t>
            </a:r>
            <a:endParaRPr lang="en-US" sz="950" dirty="0"/>
          </a:p>
        </p:txBody>
      </p:sp>
      <p:sp>
        <p:nvSpPr>
          <p:cNvPr id="19" name="Text 17"/>
          <p:cNvSpPr/>
          <p:nvPr/>
        </p:nvSpPr>
        <p:spPr>
          <a:xfrm>
            <a:off x="502920" y="3703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🧪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60120" y="372160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Gübre</a:t>
            </a:r>
            <a:endParaRPr lang="en-US" sz="1200" dirty="0"/>
          </a:p>
        </p:txBody>
      </p:sp>
      <p:sp>
        <p:nvSpPr>
          <p:cNvPr id="21" name="Text 19"/>
          <p:cNvSpPr/>
          <p:nvPr/>
        </p:nvSpPr>
        <p:spPr>
          <a:xfrm>
            <a:off x="960120" y="394106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Azot bazlı emisyonlar</a:t>
            </a:r>
            <a:endParaRPr lang="en-US" sz="950" dirty="0"/>
          </a:p>
        </p:txBody>
      </p:sp>
      <p:sp>
        <p:nvSpPr>
          <p:cNvPr id="22" name="Text 20"/>
          <p:cNvSpPr/>
          <p:nvPr/>
        </p:nvSpPr>
        <p:spPr>
          <a:xfrm>
            <a:off x="502920" y="42062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23" name="Text 21"/>
          <p:cNvSpPr/>
          <p:nvPr/>
        </p:nvSpPr>
        <p:spPr>
          <a:xfrm>
            <a:off x="960120" y="4224528"/>
            <a:ext cx="14630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Hidrojen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960120" y="4443984"/>
            <a:ext cx="32004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Temiz enerji geçişi</a:t>
            </a:r>
            <a:endParaRPr lang="en-US" sz="950" dirty="0"/>
          </a:p>
        </p:txBody>
      </p:sp>
      <p:sp>
        <p:nvSpPr>
          <p:cNvPr id="25" name="Shape 23"/>
          <p:cNvSpPr/>
          <p:nvPr/>
        </p:nvSpPr>
        <p:spPr>
          <a:xfrm>
            <a:off x="4617720" y="1097280"/>
            <a:ext cx="4160520" cy="374904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4617720" y="1097280"/>
            <a:ext cx="4160520" cy="438912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709160" y="1161288"/>
            <a:ext cx="39319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GENİŞLEME PLANI</a:t>
            </a:r>
            <a:endParaRPr lang="en-US" sz="1100" dirty="0"/>
          </a:p>
        </p:txBody>
      </p:sp>
      <p:sp>
        <p:nvSpPr>
          <p:cNvPr id="28" name="Shape 26"/>
          <p:cNvSpPr/>
          <p:nvPr/>
        </p:nvSpPr>
        <p:spPr>
          <a:xfrm>
            <a:off x="4754880" y="169164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4754880" y="169164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754880" y="185623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200" dirty="0"/>
          </a:p>
        </p:txBody>
      </p:sp>
      <p:sp>
        <p:nvSpPr>
          <p:cNvPr id="31" name="Text 29"/>
          <p:cNvSpPr/>
          <p:nvPr/>
        </p:nvSpPr>
        <p:spPr>
          <a:xfrm>
            <a:off x="5532120" y="173736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6 Sektör</a:t>
            </a:r>
            <a:endParaRPr lang="en-US" sz="1200" dirty="0"/>
          </a:p>
        </p:txBody>
      </p:sp>
      <p:sp>
        <p:nvSpPr>
          <p:cNvPr id="32" name="Text 30"/>
          <p:cNvSpPr/>
          <p:nvPr/>
        </p:nvSpPr>
        <p:spPr>
          <a:xfrm>
            <a:off x="5532120" y="202082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tamamlandı</a:t>
            </a:r>
            <a:endParaRPr lang="en-US" sz="1000" dirty="0"/>
          </a:p>
        </p:txBody>
      </p:sp>
      <p:sp>
        <p:nvSpPr>
          <p:cNvPr id="33" name="Shape 31"/>
          <p:cNvSpPr/>
          <p:nvPr/>
        </p:nvSpPr>
        <p:spPr>
          <a:xfrm>
            <a:off x="4754880" y="246888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4754880" y="246888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4754880" y="263347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200" dirty="0"/>
          </a:p>
        </p:txBody>
      </p:sp>
      <p:sp>
        <p:nvSpPr>
          <p:cNvPr id="36" name="Text 34"/>
          <p:cNvSpPr/>
          <p:nvPr/>
        </p:nvSpPr>
        <p:spPr>
          <a:xfrm>
            <a:off x="5532120" y="251460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+Kimyasallar</a:t>
            </a:r>
            <a:endParaRPr lang="en-US" sz="1200" dirty="0"/>
          </a:p>
        </p:txBody>
      </p:sp>
      <p:sp>
        <p:nvSpPr>
          <p:cNvPr id="37" name="Text 35"/>
          <p:cNvSpPr/>
          <p:nvPr/>
        </p:nvSpPr>
        <p:spPr>
          <a:xfrm>
            <a:off x="5532120" y="279806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Organik kimyasallar ekleniyor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754880" y="324612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4754880" y="324612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0" name="Text 38"/>
          <p:cNvSpPr/>
          <p:nvPr/>
        </p:nvSpPr>
        <p:spPr>
          <a:xfrm>
            <a:off x="4754880" y="341071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200" dirty="0"/>
          </a:p>
        </p:txBody>
      </p:sp>
      <p:sp>
        <p:nvSpPr>
          <p:cNvPr id="41" name="Text 39"/>
          <p:cNvSpPr/>
          <p:nvPr/>
        </p:nvSpPr>
        <p:spPr>
          <a:xfrm>
            <a:off x="5532120" y="329184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+Polimerler</a:t>
            </a:r>
            <a:endParaRPr lang="en-US" sz="1200" dirty="0"/>
          </a:p>
        </p:txBody>
      </p:sp>
      <p:sp>
        <p:nvSpPr>
          <p:cNvPr id="42" name="Text 40"/>
          <p:cNvSpPr/>
          <p:nvPr/>
        </p:nvSpPr>
        <p:spPr>
          <a:xfrm>
            <a:off x="5532120" y="357530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Plastik ve polimer ürünler</a:t>
            </a:r>
            <a:endParaRPr lang="en-US" sz="1000" dirty="0"/>
          </a:p>
        </p:txBody>
      </p:sp>
      <p:sp>
        <p:nvSpPr>
          <p:cNvPr id="43" name="Shape 41"/>
          <p:cNvSpPr/>
          <p:nvPr/>
        </p:nvSpPr>
        <p:spPr>
          <a:xfrm>
            <a:off x="4754880" y="4023360"/>
            <a:ext cx="3840480" cy="65836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4" name="Shape 42"/>
          <p:cNvSpPr/>
          <p:nvPr/>
        </p:nvSpPr>
        <p:spPr>
          <a:xfrm>
            <a:off x="4754880" y="4023360"/>
            <a:ext cx="685800" cy="6583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4754880" y="4187952"/>
            <a:ext cx="685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2034</a:t>
            </a:r>
            <a:endParaRPr lang="en-US" sz="1200" dirty="0"/>
          </a:p>
        </p:txBody>
      </p:sp>
      <p:sp>
        <p:nvSpPr>
          <p:cNvPr id="46" name="Text 44"/>
          <p:cNvSpPr/>
          <p:nvPr/>
        </p:nvSpPr>
        <p:spPr>
          <a:xfrm>
            <a:off x="5532120" y="4069080"/>
            <a:ext cx="29260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Emisyonlar</a:t>
            </a:r>
            <a:endParaRPr lang="en-US" sz="1200" dirty="0"/>
          </a:p>
        </p:txBody>
      </p:sp>
      <p:sp>
        <p:nvSpPr>
          <p:cNvPr id="47" name="Text 45"/>
          <p:cNvSpPr/>
          <p:nvPr/>
        </p:nvSpPr>
        <p:spPr>
          <a:xfrm>
            <a:off x="5532120" y="4352544"/>
            <a:ext cx="2926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Dolaylı emisyonlar da kapsama giriyor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 TAKVİMİ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731520" y="2651760"/>
            <a:ext cx="7680960" cy="54864"/>
          </a:xfrm>
          <a:prstGeom prst="rect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1737360" y="2487168"/>
            <a:ext cx="384048" cy="384048"/>
          </a:xfrm>
          <a:prstGeom prst="ellipse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1508760" y="1188720"/>
            <a:ext cx="822960" cy="1143000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  <p:txBody>
          <a:bodyPr/>
          <a:lstStyle/>
          <a:p>
            <a:endParaRPr lang="tr-TR" dirty="0"/>
          </a:p>
        </p:txBody>
      </p:sp>
      <p:sp>
        <p:nvSpPr>
          <p:cNvPr id="7" name="Text 5"/>
          <p:cNvSpPr/>
          <p:nvPr/>
        </p:nvSpPr>
        <p:spPr>
          <a:xfrm>
            <a:off x="150876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EKİM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2023</a:t>
            </a:r>
            <a:endParaRPr lang="en-US" sz="1100" dirty="0"/>
          </a:p>
        </p:txBody>
      </p:sp>
      <p:sp>
        <p:nvSpPr>
          <p:cNvPr id="8" name="Text 6"/>
          <p:cNvSpPr/>
          <p:nvPr/>
        </p:nvSpPr>
        <p:spPr>
          <a:xfrm>
            <a:off x="128016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Geçiş Dönemi Başladı</a:t>
            </a:r>
            <a:endParaRPr lang="en-US" sz="1100" dirty="0"/>
          </a:p>
        </p:txBody>
      </p:sp>
      <p:sp>
        <p:nvSpPr>
          <p:cNvPr id="9" name="Text 7"/>
          <p:cNvSpPr/>
          <p:nvPr/>
        </p:nvSpPr>
        <p:spPr>
          <a:xfrm>
            <a:off x="128016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yükümlülükleri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başladı (ödeme yok)</a:t>
            </a:r>
            <a:endParaRPr lang="en-US" sz="1000" dirty="0"/>
          </a:p>
        </p:txBody>
      </p:sp>
      <p:sp>
        <p:nvSpPr>
          <p:cNvPr id="10" name="Shape 8"/>
          <p:cNvSpPr/>
          <p:nvPr/>
        </p:nvSpPr>
        <p:spPr>
          <a:xfrm>
            <a:off x="3657600" y="2487168"/>
            <a:ext cx="384048" cy="38404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3429000" y="1188720"/>
            <a:ext cx="822960" cy="11430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2" name="Text 10"/>
          <p:cNvSpPr/>
          <p:nvPr/>
        </p:nvSpPr>
        <p:spPr>
          <a:xfrm>
            <a:off x="342900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OCAK</a:t>
            </a:r>
            <a:endParaRPr lang="en-US" sz="1100" dirty="0"/>
          </a:p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2026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320040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Uygulama</a:t>
            </a:r>
            <a:endParaRPr lang="en-US" sz="1100" dirty="0"/>
          </a:p>
        </p:txBody>
      </p:sp>
      <p:sp>
        <p:nvSpPr>
          <p:cNvPr id="14" name="Text 12"/>
          <p:cNvSpPr/>
          <p:nvPr/>
        </p:nvSpPr>
        <p:spPr>
          <a:xfrm>
            <a:off x="320040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sertifikası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alım zorunluluğu</a:t>
            </a:r>
            <a:endParaRPr lang="en-US" sz="1000" dirty="0"/>
          </a:p>
        </p:txBody>
      </p:sp>
      <p:sp>
        <p:nvSpPr>
          <p:cNvPr id="15" name="Shape 13"/>
          <p:cNvSpPr/>
          <p:nvPr/>
        </p:nvSpPr>
        <p:spPr>
          <a:xfrm>
            <a:off x="5577840" y="2487168"/>
            <a:ext cx="384048" cy="384048"/>
          </a:xfrm>
          <a:prstGeom prst="ellipse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5349240" y="1188720"/>
            <a:ext cx="822960" cy="1143000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534924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</a:t>
            </a:r>
            <a:endParaRPr lang="en-US" sz="1100" dirty="0"/>
          </a:p>
        </p:txBody>
      </p:sp>
      <p:sp>
        <p:nvSpPr>
          <p:cNvPr id="18" name="Text 16"/>
          <p:cNvSpPr/>
          <p:nvPr/>
        </p:nvSpPr>
        <p:spPr>
          <a:xfrm>
            <a:off x="512064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Kapsam Genişliyor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512064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 sektörler ve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dolaylı emisyonlar</a:t>
            </a:r>
            <a:endParaRPr lang="en-US" sz="1000" dirty="0"/>
          </a:p>
        </p:txBody>
      </p:sp>
      <p:sp>
        <p:nvSpPr>
          <p:cNvPr id="20" name="Shape 18"/>
          <p:cNvSpPr/>
          <p:nvPr/>
        </p:nvSpPr>
        <p:spPr>
          <a:xfrm>
            <a:off x="7498080" y="2487168"/>
            <a:ext cx="384048" cy="384048"/>
          </a:xfrm>
          <a:prstGeom prst="ellipse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7269480" y="1188720"/>
            <a:ext cx="822960" cy="11430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7269480" y="1261872"/>
            <a:ext cx="82296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2034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7040880" y="2971800"/>
            <a:ext cx="18288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1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 Entegrasyon</a:t>
            </a:r>
            <a:endParaRPr lang="en-US" sz="1100" dirty="0"/>
          </a:p>
        </p:txBody>
      </p:sp>
      <p:sp>
        <p:nvSpPr>
          <p:cNvPr id="24" name="Text 22"/>
          <p:cNvSpPr/>
          <p:nvPr/>
        </p:nvSpPr>
        <p:spPr>
          <a:xfrm>
            <a:off x="7040880" y="3337560"/>
            <a:ext cx="18288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Tüm ETS serbest</a:t>
            </a:r>
            <a:endParaRPr lang="en-US" sz="1000" dirty="0"/>
          </a:p>
          <a:p>
            <a:pPr marL="0" indent="0" algn="ctr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tahsisatları kalkıyor</a:t>
            </a:r>
            <a:endParaRPr lang="en-US" sz="1000" dirty="0"/>
          </a:p>
        </p:txBody>
      </p:sp>
      <p:sp>
        <p:nvSpPr>
          <p:cNvPr id="26" name="Text 24"/>
          <p:cNvSpPr/>
          <p:nvPr/>
        </p:nvSpPr>
        <p:spPr>
          <a:xfrm>
            <a:off x="1554480" y="2084832"/>
            <a:ext cx="109728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457200" y="4160520"/>
            <a:ext cx="8229600" cy="7315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640080" y="4261104"/>
            <a:ext cx="7863840" cy="5303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2026 itibarıyla ödeme zorunluluğu aktif: İhracatçılar her çeyrek için SKDM sertifikası satın alarak beyan etmek zorunda.</a:t>
            </a:r>
            <a:endParaRPr lang="en-US" sz="11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NASIL İŞLİYOR?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960120" y="1325880"/>
            <a:ext cx="640080" cy="640080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960120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365760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384048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İthal ürünün üretiminde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açığa çıkan gömülü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emisyonlar hesaplanır.</a:t>
            </a:r>
            <a:endParaRPr lang="en-US" sz="1050" dirty="0"/>
          </a:p>
        </p:txBody>
      </p:sp>
      <p:sp>
        <p:nvSpPr>
          <p:cNvPr id="9" name="Text 7"/>
          <p:cNvSpPr/>
          <p:nvPr/>
        </p:nvSpPr>
        <p:spPr>
          <a:xfrm>
            <a:off x="2286000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2450592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1" name="Shape 9"/>
          <p:cNvSpPr/>
          <p:nvPr/>
        </p:nvSpPr>
        <p:spPr>
          <a:xfrm>
            <a:off x="3136392" y="1325880"/>
            <a:ext cx="640080" cy="640080"/>
          </a:xfrm>
          <a:prstGeom prst="ellipse">
            <a:avLst/>
          </a:prstGeom>
          <a:solidFill>
            <a:srgbClr val="0E9E89"/>
          </a:solidFill>
          <a:ln w="12700">
            <a:solidFill>
              <a:srgbClr val="0E9E89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3136392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2000" dirty="0"/>
          </a:p>
        </p:txBody>
      </p:sp>
      <p:sp>
        <p:nvSpPr>
          <p:cNvPr id="13" name="Text 11"/>
          <p:cNvSpPr/>
          <p:nvPr/>
        </p:nvSpPr>
        <p:spPr>
          <a:xfrm>
            <a:off x="2542032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İthalatçı Beyanı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2560320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AB'deki ithalatçı her yıl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Änisan ayına kadar yıllık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beyanını sunar.</a:t>
            </a:r>
            <a:endParaRPr lang="en-US" sz="1050" dirty="0"/>
          </a:p>
        </p:txBody>
      </p:sp>
      <p:sp>
        <p:nvSpPr>
          <p:cNvPr id="15" name="Text 13"/>
          <p:cNvSpPr/>
          <p:nvPr/>
        </p:nvSpPr>
        <p:spPr>
          <a:xfrm>
            <a:off x="4462272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16" name="Shape 14"/>
          <p:cNvSpPr/>
          <p:nvPr/>
        </p:nvSpPr>
        <p:spPr>
          <a:xfrm>
            <a:off x="4626864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7" name="Shape 15"/>
          <p:cNvSpPr/>
          <p:nvPr/>
        </p:nvSpPr>
        <p:spPr>
          <a:xfrm>
            <a:off x="5312664" y="1325880"/>
            <a:ext cx="640080" cy="640080"/>
          </a:xfrm>
          <a:prstGeom prst="ellipse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5312664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2000" dirty="0"/>
          </a:p>
        </p:txBody>
      </p:sp>
      <p:sp>
        <p:nvSpPr>
          <p:cNvPr id="19" name="Text 17"/>
          <p:cNvSpPr/>
          <p:nvPr/>
        </p:nvSpPr>
        <p:spPr>
          <a:xfrm>
            <a:off x="4718304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 Alımı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4736592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edilen emisyon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miktarı kadar SKDM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sertifikası satın alınır.</a:t>
            </a:r>
            <a:endParaRPr lang="en-US" sz="1050" dirty="0"/>
          </a:p>
        </p:txBody>
      </p:sp>
      <p:sp>
        <p:nvSpPr>
          <p:cNvPr id="21" name="Text 19"/>
          <p:cNvSpPr/>
          <p:nvPr/>
        </p:nvSpPr>
        <p:spPr>
          <a:xfrm>
            <a:off x="6638544" y="1783080"/>
            <a:ext cx="164592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2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→</a:t>
            </a:r>
            <a:endParaRPr lang="en-US" sz="2200" dirty="0"/>
          </a:p>
        </p:txBody>
      </p:sp>
      <p:sp>
        <p:nvSpPr>
          <p:cNvPr id="22" name="Shape 20"/>
          <p:cNvSpPr/>
          <p:nvPr/>
        </p:nvSpPr>
        <p:spPr>
          <a:xfrm>
            <a:off x="6803136" y="1143000"/>
            <a:ext cx="2011680" cy="365760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7488936" y="1325880"/>
            <a:ext cx="640080" cy="640080"/>
          </a:xfrm>
          <a:prstGeom prst="ellipse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7488936" y="1371600"/>
            <a:ext cx="64008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2000" dirty="0"/>
          </a:p>
        </p:txBody>
      </p:sp>
      <p:sp>
        <p:nvSpPr>
          <p:cNvPr id="25" name="Text 23"/>
          <p:cNvSpPr/>
          <p:nvPr/>
        </p:nvSpPr>
        <p:spPr>
          <a:xfrm>
            <a:off x="6894576" y="2084832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 Hakkı</a:t>
            </a:r>
            <a:endParaRPr lang="en-US" sz="1200" dirty="0"/>
          </a:p>
        </p:txBody>
      </p:sp>
      <p:sp>
        <p:nvSpPr>
          <p:cNvPr id="26" name="Text 24"/>
          <p:cNvSpPr/>
          <p:nvPr/>
        </p:nvSpPr>
        <p:spPr>
          <a:xfrm>
            <a:off x="6912864" y="2651760"/>
            <a:ext cx="1792224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 ülkede ödenen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vergisi SKDM</a:t>
            </a:r>
            <a:endParaRPr lang="en-US" sz="1050" dirty="0"/>
          </a:p>
          <a:p>
            <a:pPr marL="0" indent="0" algn="ctr">
              <a:buNone/>
            </a:pPr>
            <a:r>
              <a:rPr lang="en-US" sz="105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bedelinden düşülür.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274320" y="4709160"/>
            <a:ext cx="8595360" cy="256032"/>
          </a:xfrm>
          <a:prstGeom prst="rect">
            <a:avLst/>
          </a:prstGeom>
          <a:solidFill>
            <a:srgbClr val="E8F0EE"/>
          </a:solidFill>
          <a:ln w="12700">
            <a:solidFill>
              <a:srgbClr val="E8F0EE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57200" y="4736592"/>
            <a:ext cx="822960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 fiyatı AB ETS karbon fiyatının haftalık ortalamasına göre belirlenir.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KARBON FİYATLANDIRMASI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4846320" cy="38404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Text 3"/>
          <p:cNvSpPr/>
          <p:nvPr/>
        </p:nvSpPr>
        <p:spPr>
          <a:xfrm>
            <a:off x="502920" y="1170432"/>
            <a:ext cx="4572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ETS KARBON FİYATI (€/ton CO₂)</a:t>
            </a:r>
            <a:endParaRPr lang="en-US" sz="1050" dirty="0"/>
          </a:p>
        </p:txBody>
      </p:sp>
      <p:graphicFrame>
        <p:nvGraphicFramePr>
          <p:cNvPr id="6" name="Chart 0"/>
          <p:cNvGraphicFramePr/>
          <p:nvPr/>
        </p:nvGraphicFramePr>
        <p:xfrm>
          <a:off x="457200" y="1508760"/>
          <a:ext cx="4663440" cy="31089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Shape 4"/>
          <p:cNvSpPr/>
          <p:nvPr/>
        </p:nvSpPr>
        <p:spPr>
          <a:xfrm>
            <a:off x="5486400" y="109728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8" name="Shape 5"/>
          <p:cNvSpPr/>
          <p:nvPr/>
        </p:nvSpPr>
        <p:spPr>
          <a:xfrm>
            <a:off x="5486400" y="1097280"/>
            <a:ext cx="109728" cy="111556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9" name="Text 6"/>
          <p:cNvSpPr/>
          <p:nvPr/>
        </p:nvSpPr>
        <p:spPr>
          <a:xfrm>
            <a:off x="5669280" y="118872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A7B6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~€70-90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5669280" y="164592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/ton CO₂</a:t>
            </a:r>
            <a:endParaRPr lang="en-US" sz="1000" dirty="0"/>
          </a:p>
        </p:txBody>
      </p:sp>
      <p:sp>
        <p:nvSpPr>
          <p:cNvPr id="11" name="Text 8"/>
          <p:cNvSpPr/>
          <p:nvPr/>
        </p:nvSpPr>
        <p:spPr>
          <a:xfrm>
            <a:off x="7498080" y="120700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Mevcut ETS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Fiyat Aralığı</a:t>
            </a:r>
            <a:endParaRPr lang="en-US" sz="1000" dirty="0"/>
          </a:p>
        </p:txBody>
      </p:sp>
      <p:sp>
        <p:nvSpPr>
          <p:cNvPr id="12" name="Shape 9"/>
          <p:cNvSpPr/>
          <p:nvPr/>
        </p:nvSpPr>
        <p:spPr>
          <a:xfrm>
            <a:off x="5486400" y="233172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3" name="Shape 10"/>
          <p:cNvSpPr/>
          <p:nvPr/>
        </p:nvSpPr>
        <p:spPr>
          <a:xfrm>
            <a:off x="5486400" y="2331720"/>
            <a:ext cx="109728" cy="111556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14" name="Text 11"/>
          <p:cNvSpPr/>
          <p:nvPr/>
        </p:nvSpPr>
        <p:spPr>
          <a:xfrm>
            <a:off x="5669280" y="242316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D4A63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~€150+</a:t>
            </a:r>
            <a:endParaRPr lang="en-US" sz="2600" dirty="0"/>
          </a:p>
        </p:txBody>
      </p:sp>
      <p:sp>
        <p:nvSpPr>
          <p:cNvPr id="15" name="Text 12"/>
          <p:cNvSpPr/>
          <p:nvPr/>
        </p:nvSpPr>
        <p:spPr>
          <a:xfrm>
            <a:off x="5669280" y="288036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/ton CO₂</a:t>
            </a:r>
            <a:endParaRPr lang="en-US" sz="1000" dirty="0"/>
          </a:p>
        </p:txBody>
      </p:sp>
      <p:sp>
        <p:nvSpPr>
          <p:cNvPr id="16" name="Text 13"/>
          <p:cNvSpPr/>
          <p:nvPr/>
        </p:nvSpPr>
        <p:spPr>
          <a:xfrm>
            <a:off x="7498080" y="244144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2030 Hedef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Fiyat Beklentisi</a:t>
            </a:r>
            <a:endParaRPr lang="en-US" sz="1000" dirty="0"/>
          </a:p>
        </p:txBody>
      </p:sp>
      <p:sp>
        <p:nvSpPr>
          <p:cNvPr id="17" name="Shape 14"/>
          <p:cNvSpPr/>
          <p:nvPr/>
        </p:nvSpPr>
        <p:spPr>
          <a:xfrm>
            <a:off x="5486400" y="3566160"/>
            <a:ext cx="3291840" cy="1115568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5"/>
          <p:cNvSpPr/>
          <p:nvPr/>
        </p:nvSpPr>
        <p:spPr>
          <a:xfrm>
            <a:off x="5486400" y="3566160"/>
            <a:ext cx="109728" cy="111556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9" name="Text 16"/>
          <p:cNvSpPr/>
          <p:nvPr/>
        </p:nvSpPr>
        <p:spPr>
          <a:xfrm>
            <a:off x="5669280" y="365760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0D22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%100</a:t>
            </a:r>
            <a:endParaRPr lang="en-US" sz="2600" dirty="0"/>
          </a:p>
        </p:txBody>
      </p:sp>
      <p:sp>
        <p:nvSpPr>
          <p:cNvPr id="20" name="Text 17"/>
          <p:cNvSpPr/>
          <p:nvPr/>
        </p:nvSpPr>
        <p:spPr>
          <a:xfrm>
            <a:off x="5669280" y="4114800"/>
            <a:ext cx="18288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mahsup</a:t>
            </a:r>
            <a:endParaRPr lang="en-US" sz="1000" dirty="0"/>
          </a:p>
        </p:txBody>
      </p:sp>
      <p:sp>
        <p:nvSpPr>
          <p:cNvPr id="21" name="Text 18"/>
          <p:cNvSpPr/>
          <p:nvPr/>
        </p:nvSpPr>
        <p:spPr>
          <a:xfrm>
            <a:off x="7498080" y="3675888"/>
            <a:ext cx="11887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İhracatçı Ülkede</a:t>
            </a:r>
            <a:endParaRPr lang="en-US" sz="1000" dirty="0"/>
          </a:p>
          <a:p>
            <a:pPr marL="0" indent="0">
              <a:buNone/>
            </a:pPr>
            <a:r>
              <a:rPr lang="en-US" sz="1000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Ödenen Karbon Vergisi</a:t>
            </a:r>
            <a:endParaRPr lang="en-US" sz="1000" dirty="0"/>
          </a:p>
        </p:txBody>
      </p:sp>
      <p:sp>
        <p:nvSpPr>
          <p:cNvPr id="22" name="Shape 19"/>
          <p:cNvSpPr/>
          <p:nvPr/>
        </p:nvSpPr>
        <p:spPr>
          <a:xfrm>
            <a:off x="5486400" y="4663440"/>
            <a:ext cx="3291840" cy="29260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0"/>
          <p:cNvSpPr/>
          <p:nvPr/>
        </p:nvSpPr>
        <p:spPr>
          <a:xfrm>
            <a:off x="5577840" y="4700016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00" i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T: Tahmin  |  Kaynak: AB ETS verileri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4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İHRACATÇILAR İÇİN ETKİ ANALİZİ</a:t>
            </a:r>
            <a:endParaRPr lang="en-US" sz="2400" dirty="0"/>
          </a:p>
        </p:txBody>
      </p:sp>
      <p:sp>
        <p:nvSpPr>
          <p:cNvPr id="4" name="Shape 2"/>
          <p:cNvSpPr/>
          <p:nvPr/>
        </p:nvSpPr>
        <p:spPr>
          <a:xfrm>
            <a:off x="365760" y="1051560"/>
            <a:ext cx="3931920" cy="411480"/>
          </a:xfrm>
          <a:prstGeom prst="rect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502920" y="1115568"/>
            <a:ext cx="36576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⚠  RİSKLER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365760" y="1463040"/>
            <a:ext cx="393192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7" name="Shape 5"/>
          <p:cNvSpPr/>
          <p:nvPr/>
        </p:nvSpPr>
        <p:spPr>
          <a:xfrm>
            <a:off x="530352" y="1600200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1572768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Yüksek karbon yoğunluklu üretim maliyetlerinde ciddi artış</a:t>
            </a:r>
            <a:endParaRPr lang="en-US" sz="1100" dirty="0"/>
          </a:p>
        </p:txBody>
      </p:sp>
      <p:sp>
        <p:nvSpPr>
          <p:cNvPr id="9" name="Shape 7"/>
          <p:cNvSpPr/>
          <p:nvPr/>
        </p:nvSpPr>
        <p:spPr>
          <a:xfrm>
            <a:off x="530352" y="2350008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822960" y="2322576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 pazarında fiyat rekabeti kaybı</a:t>
            </a:r>
            <a:endParaRPr lang="en-US" sz="1100" dirty="0"/>
          </a:p>
        </p:txBody>
      </p:sp>
      <p:sp>
        <p:nvSpPr>
          <p:cNvPr id="11" name="Shape 9"/>
          <p:cNvSpPr/>
          <p:nvPr/>
        </p:nvSpPr>
        <p:spPr>
          <a:xfrm>
            <a:off x="530352" y="3099816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2" name="Text 10"/>
          <p:cNvSpPr/>
          <p:nvPr/>
        </p:nvSpPr>
        <p:spPr>
          <a:xfrm>
            <a:off x="822960" y="3072384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Beyan yükümlülüklerinde idari yük ve uyumsuzluk riski</a:t>
            </a:r>
            <a:endParaRPr lang="en-US" sz="1100" dirty="0"/>
          </a:p>
        </p:txBody>
      </p:sp>
      <p:sp>
        <p:nvSpPr>
          <p:cNvPr id="13" name="Shape 11"/>
          <p:cNvSpPr/>
          <p:nvPr/>
        </p:nvSpPr>
        <p:spPr>
          <a:xfrm>
            <a:off x="530352" y="3849624"/>
            <a:ext cx="201168" cy="201168"/>
          </a:xfrm>
          <a:prstGeom prst="ellipse">
            <a:avLst/>
          </a:prstGeom>
          <a:solidFill>
            <a:srgbClr val="C0392B"/>
          </a:solidFill>
          <a:ln w="12700">
            <a:solidFill>
              <a:srgbClr val="C0392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22960" y="3822192"/>
            <a:ext cx="333756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İhracat gelirlerinde öngörülemeyen dalgalanma</a:t>
            </a:r>
            <a:endParaRPr lang="en-US" sz="1100" dirty="0"/>
          </a:p>
        </p:txBody>
      </p:sp>
      <p:sp>
        <p:nvSpPr>
          <p:cNvPr id="15" name="Shape 13"/>
          <p:cNvSpPr/>
          <p:nvPr/>
        </p:nvSpPr>
        <p:spPr>
          <a:xfrm>
            <a:off x="4663440" y="1051560"/>
            <a:ext cx="4114800" cy="41148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4800600" y="1115568"/>
            <a:ext cx="38404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✓  FIRSATLAR</a:t>
            </a:r>
            <a:endParaRPr lang="en-US" sz="1300" dirty="0"/>
          </a:p>
        </p:txBody>
      </p:sp>
      <p:sp>
        <p:nvSpPr>
          <p:cNvPr id="17" name="Shape 15"/>
          <p:cNvSpPr/>
          <p:nvPr/>
        </p:nvSpPr>
        <p:spPr>
          <a:xfrm>
            <a:off x="4663440" y="1463040"/>
            <a:ext cx="4114800" cy="338328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4828032" y="1600200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5120640" y="1572768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dönüşüm erken hamlecilerine premium fiyat avantajı</a:t>
            </a:r>
            <a:endParaRPr lang="en-US" sz="1100" dirty="0"/>
          </a:p>
        </p:txBody>
      </p:sp>
      <p:sp>
        <p:nvSpPr>
          <p:cNvPr id="20" name="Shape 18"/>
          <p:cNvSpPr/>
          <p:nvPr/>
        </p:nvSpPr>
        <p:spPr>
          <a:xfrm>
            <a:off x="4828032" y="2350008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1" name="Text 19"/>
          <p:cNvSpPr/>
          <p:nvPr/>
        </p:nvSpPr>
        <p:spPr>
          <a:xfrm>
            <a:off x="5120640" y="2322576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Düşük karbonlu üreticiler için AB pazarında pay artışı</a:t>
            </a:r>
            <a:endParaRPr lang="en-US" sz="1100" dirty="0"/>
          </a:p>
        </p:txBody>
      </p:sp>
      <p:sp>
        <p:nvSpPr>
          <p:cNvPr id="22" name="Shape 20"/>
          <p:cNvSpPr/>
          <p:nvPr/>
        </p:nvSpPr>
        <p:spPr>
          <a:xfrm>
            <a:off x="4828032" y="3099816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5120640" y="3072384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Kendi karbon vergisi ülkelerde mahsup hakkıyla tasarruf</a:t>
            </a:r>
            <a:endParaRPr lang="en-US" sz="1100" dirty="0"/>
          </a:p>
        </p:txBody>
      </p:sp>
      <p:sp>
        <p:nvSpPr>
          <p:cNvPr id="24" name="Shape 22"/>
          <p:cNvSpPr/>
          <p:nvPr/>
        </p:nvSpPr>
        <p:spPr>
          <a:xfrm>
            <a:off x="4828032" y="3849624"/>
            <a:ext cx="201168" cy="201168"/>
          </a:xfrm>
          <a:prstGeom prst="ellipse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5120640" y="3822192"/>
            <a:ext cx="35204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10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Sürdürülebilirlik raporlamasında kurumsal itibar kazanımı</a:t>
            </a:r>
            <a:endParaRPr lang="en-US" sz="1100" dirty="0"/>
          </a:p>
        </p:txBody>
      </p:sp>
      <p:sp>
        <p:nvSpPr>
          <p:cNvPr id="26" name="Text 24"/>
          <p:cNvSpPr/>
          <p:nvPr/>
        </p:nvSpPr>
        <p:spPr>
          <a:xfrm>
            <a:off x="365760" y="4919472"/>
            <a:ext cx="841248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00" i="1" dirty="0">
                <a:solidFill>
                  <a:srgbClr val="3D5A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Türkiye AB'ye çelik, alüminyum ve kimyasal ihracatında SKDM'den en fazla etkilenen ülkeler arasında yer almaktadır.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4F8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164592"/>
            <a:ext cx="82296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UYUM YOL HARİTASI</a:t>
            </a:r>
            <a:endParaRPr lang="en-US" sz="2600" dirty="0"/>
          </a:p>
        </p:txBody>
      </p:sp>
      <p:sp>
        <p:nvSpPr>
          <p:cNvPr id="4" name="Shape 2"/>
          <p:cNvSpPr/>
          <p:nvPr/>
        </p:nvSpPr>
        <p:spPr>
          <a:xfrm>
            <a:off x="274320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274320" y="1097280"/>
            <a:ext cx="2011680" cy="457200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274320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1</a:t>
            </a:r>
            <a:endParaRPr lang="en-US" sz="900" dirty="0"/>
          </a:p>
        </p:txBody>
      </p:sp>
      <p:sp>
        <p:nvSpPr>
          <p:cNvPr id="7" name="Text 5"/>
          <p:cNvSpPr/>
          <p:nvPr/>
        </p:nvSpPr>
        <p:spPr>
          <a:xfrm>
            <a:off x="274320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Teşhis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384048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384048" y="169164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02920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AB'ye hangi ürünlerin ihraç edildiğini belirleyin</a:t>
            </a:r>
            <a:endParaRPr lang="en-US" sz="950" dirty="0"/>
          </a:p>
        </p:txBody>
      </p:sp>
      <p:sp>
        <p:nvSpPr>
          <p:cNvPr id="11" name="Shape 9"/>
          <p:cNvSpPr/>
          <p:nvPr/>
        </p:nvSpPr>
        <p:spPr>
          <a:xfrm>
            <a:off x="384048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84048" y="265176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502920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kapsamındaki ürün kodlarını tespit edin</a:t>
            </a:r>
            <a:endParaRPr lang="en-US" sz="950" dirty="0"/>
          </a:p>
        </p:txBody>
      </p:sp>
      <p:sp>
        <p:nvSpPr>
          <p:cNvPr id="14" name="Shape 12"/>
          <p:cNvSpPr/>
          <p:nvPr/>
        </p:nvSpPr>
        <p:spPr>
          <a:xfrm>
            <a:off x="384048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384048" y="3611880"/>
            <a:ext cx="54864" cy="841248"/>
          </a:xfrm>
          <a:prstGeom prst="rect">
            <a:avLst/>
          </a:prstGeom>
          <a:solidFill>
            <a:srgbClr val="0D2240"/>
          </a:solidFill>
          <a:ln w="12700">
            <a:solidFill>
              <a:srgbClr val="0D2240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502920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envanter sistemini kurun</a:t>
            </a:r>
            <a:endParaRPr lang="en-US" sz="950" dirty="0"/>
          </a:p>
        </p:txBody>
      </p:sp>
      <p:sp>
        <p:nvSpPr>
          <p:cNvPr id="17" name="Shape 15"/>
          <p:cNvSpPr/>
          <p:nvPr/>
        </p:nvSpPr>
        <p:spPr>
          <a:xfrm>
            <a:off x="2450592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18" name="Shape 16"/>
          <p:cNvSpPr/>
          <p:nvPr/>
        </p:nvSpPr>
        <p:spPr>
          <a:xfrm>
            <a:off x="2450592" y="1097280"/>
            <a:ext cx="2011680" cy="457200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2450592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2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2450592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1300" dirty="0"/>
          </a:p>
        </p:txBody>
      </p:sp>
      <p:sp>
        <p:nvSpPr>
          <p:cNvPr id="21" name="Shape 19"/>
          <p:cNvSpPr/>
          <p:nvPr/>
        </p:nvSpPr>
        <p:spPr>
          <a:xfrm>
            <a:off x="2560320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2560320" y="169164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2679192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AB'de yetkili SKDM beyan sahibiyle anlaşın</a:t>
            </a:r>
            <a:endParaRPr lang="en-US" sz="950" dirty="0"/>
          </a:p>
        </p:txBody>
      </p:sp>
      <p:sp>
        <p:nvSpPr>
          <p:cNvPr id="24" name="Shape 22"/>
          <p:cNvSpPr/>
          <p:nvPr/>
        </p:nvSpPr>
        <p:spPr>
          <a:xfrm>
            <a:off x="2560320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560320" y="265176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679192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hesaplama metodolojisi geliştirin</a:t>
            </a:r>
            <a:endParaRPr lang="en-US" sz="950" dirty="0"/>
          </a:p>
        </p:txBody>
      </p:sp>
      <p:sp>
        <p:nvSpPr>
          <p:cNvPr id="27" name="Shape 25"/>
          <p:cNvSpPr/>
          <p:nvPr/>
        </p:nvSpPr>
        <p:spPr>
          <a:xfrm>
            <a:off x="2560320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2560320" y="3611880"/>
            <a:ext cx="54864" cy="841248"/>
          </a:xfrm>
          <a:prstGeom prst="rect">
            <a:avLst/>
          </a:prstGeom>
          <a:solidFill>
            <a:srgbClr val="0A7B6B"/>
          </a:solidFill>
          <a:ln w="12700">
            <a:solidFill>
              <a:srgbClr val="0A7B6B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2679192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süreçleri ve ERP sistemini güncelleyin</a:t>
            </a:r>
            <a:endParaRPr lang="en-US" sz="950" dirty="0"/>
          </a:p>
        </p:txBody>
      </p:sp>
      <p:sp>
        <p:nvSpPr>
          <p:cNvPr id="30" name="Shape 28"/>
          <p:cNvSpPr/>
          <p:nvPr/>
        </p:nvSpPr>
        <p:spPr>
          <a:xfrm>
            <a:off x="4626864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4626864" y="1097280"/>
            <a:ext cx="2011680" cy="457200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626864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3</a:t>
            </a:r>
            <a:endParaRPr lang="en-US" sz="900" dirty="0"/>
          </a:p>
        </p:txBody>
      </p:sp>
      <p:sp>
        <p:nvSpPr>
          <p:cNvPr id="33" name="Text 31"/>
          <p:cNvSpPr/>
          <p:nvPr/>
        </p:nvSpPr>
        <p:spPr>
          <a:xfrm>
            <a:off x="4626864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300" dirty="0"/>
          </a:p>
        </p:txBody>
      </p:sp>
      <p:sp>
        <p:nvSpPr>
          <p:cNvPr id="34" name="Shape 32"/>
          <p:cNvSpPr/>
          <p:nvPr/>
        </p:nvSpPr>
        <p:spPr>
          <a:xfrm>
            <a:off x="4736592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4736592" y="169164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4855464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Çeyreklik beyanları zamanında sunun</a:t>
            </a:r>
            <a:endParaRPr lang="en-US" sz="950" dirty="0"/>
          </a:p>
        </p:txBody>
      </p:sp>
      <p:sp>
        <p:nvSpPr>
          <p:cNvPr id="37" name="Shape 35"/>
          <p:cNvSpPr/>
          <p:nvPr/>
        </p:nvSpPr>
        <p:spPr>
          <a:xfrm>
            <a:off x="4736592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4736592" y="265176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55464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SKDM sertifikalarını satın alın</a:t>
            </a:r>
            <a:endParaRPr lang="en-US" sz="950" dirty="0"/>
          </a:p>
        </p:txBody>
      </p:sp>
      <p:sp>
        <p:nvSpPr>
          <p:cNvPr id="40" name="Shape 38"/>
          <p:cNvSpPr/>
          <p:nvPr/>
        </p:nvSpPr>
        <p:spPr>
          <a:xfrm>
            <a:off x="4736592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1" name="Shape 39"/>
          <p:cNvSpPr/>
          <p:nvPr/>
        </p:nvSpPr>
        <p:spPr>
          <a:xfrm>
            <a:off x="4736592" y="3611880"/>
            <a:ext cx="54864" cy="841248"/>
          </a:xfrm>
          <a:prstGeom prst="rect">
            <a:avLst/>
          </a:prstGeom>
          <a:solidFill>
            <a:srgbClr val="D4A636"/>
          </a:solidFill>
          <a:ln w="12700">
            <a:solidFill>
              <a:srgbClr val="D4A636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855464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Ödeme belgelerini arşivleyin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6803136" y="1097280"/>
            <a:ext cx="2011680" cy="3703320"/>
          </a:xfrm>
          <a:prstGeom prst="rect">
            <a:avLst/>
          </a:prstGeom>
          <a:solidFill>
            <a:srgbClr val="FFFFFF"/>
          </a:solidFill>
          <a:ln w="6350">
            <a:solidFill>
              <a:srgbClr val="E8F0EE"/>
            </a:solidFill>
            <a:prstDash val="solid"/>
          </a:ln>
          <a:effectLst>
            <a:outerShdw blurRad="101600" dist="38100" dir="8100000" algn="bl" rotWithShape="0">
              <a:srgbClr val="000000">
                <a:alpha val="12000"/>
              </a:srgbClr>
            </a:outerShdw>
          </a:effectLst>
        </p:spPr>
      </p:sp>
      <p:sp>
        <p:nvSpPr>
          <p:cNvPr id="44" name="Shape 42"/>
          <p:cNvSpPr/>
          <p:nvPr/>
        </p:nvSpPr>
        <p:spPr>
          <a:xfrm>
            <a:off x="6803136" y="1097280"/>
            <a:ext cx="2011680" cy="457200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6803136" y="1124712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9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FAZ 4</a:t>
            </a:r>
            <a:endParaRPr lang="en-US" sz="900" dirty="0"/>
          </a:p>
        </p:txBody>
      </p:sp>
      <p:sp>
        <p:nvSpPr>
          <p:cNvPr id="46" name="Text 44"/>
          <p:cNvSpPr/>
          <p:nvPr/>
        </p:nvSpPr>
        <p:spPr>
          <a:xfrm>
            <a:off x="6803136" y="1316736"/>
            <a:ext cx="2011680" cy="2011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Optimizasyon</a:t>
            </a:r>
            <a:endParaRPr lang="en-US" sz="1300" dirty="0"/>
          </a:p>
        </p:txBody>
      </p:sp>
      <p:sp>
        <p:nvSpPr>
          <p:cNvPr id="47" name="Shape 45"/>
          <p:cNvSpPr/>
          <p:nvPr/>
        </p:nvSpPr>
        <p:spPr>
          <a:xfrm>
            <a:off x="6912864" y="169164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48" name="Shape 46"/>
          <p:cNvSpPr/>
          <p:nvPr/>
        </p:nvSpPr>
        <p:spPr>
          <a:xfrm>
            <a:off x="6912864" y="169164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7031736" y="173736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Emisyon azaltma yatırımlarını ROI bazlı değerlendirin</a:t>
            </a:r>
            <a:endParaRPr lang="en-US" sz="950" dirty="0"/>
          </a:p>
        </p:txBody>
      </p:sp>
      <p:sp>
        <p:nvSpPr>
          <p:cNvPr id="50" name="Shape 48"/>
          <p:cNvSpPr/>
          <p:nvPr/>
        </p:nvSpPr>
        <p:spPr>
          <a:xfrm>
            <a:off x="6912864" y="265176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6912864" y="265176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031736" y="269748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Yeşil enerji geçişiyle SKDM maliyetini minimize edin</a:t>
            </a:r>
            <a:endParaRPr lang="en-US" sz="950" dirty="0"/>
          </a:p>
        </p:txBody>
      </p:sp>
      <p:sp>
        <p:nvSpPr>
          <p:cNvPr id="53" name="Shape 51"/>
          <p:cNvSpPr/>
          <p:nvPr/>
        </p:nvSpPr>
        <p:spPr>
          <a:xfrm>
            <a:off x="6912864" y="3611880"/>
            <a:ext cx="1792224" cy="841248"/>
          </a:xfrm>
          <a:prstGeom prst="rect">
            <a:avLst/>
          </a:prstGeom>
          <a:solidFill>
            <a:srgbClr val="F4F8F7"/>
          </a:solidFill>
          <a:ln w="6350">
            <a:solidFill>
              <a:srgbClr val="E8F0EE"/>
            </a:solidFill>
            <a:prstDash val="solid"/>
          </a:ln>
        </p:spPr>
      </p:sp>
      <p:sp>
        <p:nvSpPr>
          <p:cNvPr id="54" name="Shape 52"/>
          <p:cNvSpPr/>
          <p:nvPr/>
        </p:nvSpPr>
        <p:spPr>
          <a:xfrm>
            <a:off x="6912864" y="3611880"/>
            <a:ext cx="54864" cy="841248"/>
          </a:xfrm>
          <a:prstGeom prst="rect">
            <a:avLst/>
          </a:prstGeom>
          <a:solidFill>
            <a:srgbClr val="3D5A52"/>
          </a:solidFill>
          <a:ln w="12700">
            <a:solidFill>
              <a:srgbClr val="3D5A52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7031736" y="3657600"/>
            <a:ext cx="1627632" cy="7498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950" dirty="0">
                <a:solidFill>
                  <a:srgbClr val="1A2E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Yerel karbon piyasası oluşumunu takip edin</a:t>
            </a:r>
            <a:endParaRPr lang="en-US" sz="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993</Words>
  <Application>Microsoft Office PowerPoint</Application>
  <PresentationFormat>Ekran Gösterisi (16:9)</PresentationFormat>
  <Paragraphs>243</Paragraphs>
  <Slides>14</Slides>
  <Notes>14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SKDM Rehberi - Sınırda Karbon Düzenleme Mekanizması</dc:title>
  <dc:subject>PptxGenJS Presentation</dc:subject>
  <dc:creator>PptxGenJS</dc:creator>
  <cp:lastModifiedBy>Funda</cp:lastModifiedBy>
  <cp:revision>2</cp:revision>
  <dcterms:created xsi:type="dcterms:W3CDTF">2026-05-04T10:09:04Z</dcterms:created>
  <dcterms:modified xsi:type="dcterms:W3CDTF">2026-05-04T10:16:21Z</dcterms:modified>
</cp:coreProperties>
</file>